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324" r:id="rId2"/>
    <p:sldId id="321" r:id="rId3"/>
    <p:sldId id="304" r:id="rId4"/>
    <p:sldId id="306" r:id="rId5"/>
    <p:sldId id="305" r:id="rId6"/>
    <p:sldId id="307" r:id="rId7"/>
    <p:sldId id="308" r:id="rId8"/>
    <p:sldId id="309" r:id="rId9"/>
    <p:sldId id="302" r:id="rId10"/>
    <p:sldId id="300" r:id="rId11"/>
    <p:sldId id="325" r:id="rId12"/>
    <p:sldId id="294" r:id="rId13"/>
    <p:sldId id="310" r:id="rId14"/>
    <p:sldId id="311" r:id="rId15"/>
    <p:sldId id="313" r:id="rId16"/>
    <p:sldId id="315" r:id="rId17"/>
    <p:sldId id="314" r:id="rId18"/>
    <p:sldId id="312" r:id="rId19"/>
    <p:sldId id="316" r:id="rId20"/>
    <p:sldId id="323" r:id="rId21"/>
    <p:sldId id="326" r:id="rId22"/>
    <p:sldId id="290" r:id="rId23"/>
    <p:sldId id="287" r:id="rId24"/>
    <p:sldId id="292" r:id="rId25"/>
    <p:sldId id="298" r:id="rId26"/>
    <p:sldId id="299" r:id="rId27"/>
    <p:sldId id="327" r:id="rId28"/>
    <p:sldId id="317" r:id="rId29"/>
    <p:sldId id="328" r:id="rId30"/>
    <p:sldId id="320" r:id="rId31"/>
    <p:sldId id="319" r:id="rId32"/>
    <p:sldId id="322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D6088E-62D9-4D7D-BB2B-D525C9AE068F}">
          <p14:sldIdLst>
            <p14:sldId id="324"/>
            <p14:sldId id="321"/>
            <p14:sldId id="304"/>
            <p14:sldId id="306"/>
            <p14:sldId id="305"/>
            <p14:sldId id="307"/>
            <p14:sldId id="308"/>
            <p14:sldId id="309"/>
            <p14:sldId id="302"/>
            <p14:sldId id="300"/>
            <p14:sldId id="325"/>
            <p14:sldId id="294"/>
            <p14:sldId id="310"/>
            <p14:sldId id="311"/>
            <p14:sldId id="313"/>
            <p14:sldId id="315"/>
            <p14:sldId id="314"/>
            <p14:sldId id="312"/>
            <p14:sldId id="316"/>
            <p14:sldId id="323"/>
            <p14:sldId id="326"/>
            <p14:sldId id="290"/>
            <p14:sldId id="287"/>
            <p14:sldId id="292"/>
            <p14:sldId id="298"/>
            <p14:sldId id="299"/>
            <p14:sldId id="327"/>
            <p14:sldId id="317"/>
            <p14:sldId id="328"/>
            <p14:sldId id="320"/>
            <p14:sldId id="319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1744" autoAdjust="0"/>
  </p:normalViewPr>
  <p:slideViewPr>
    <p:cSldViewPr snapToGrid="0">
      <p:cViewPr varScale="1">
        <p:scale>
          <a:sx n="99" d="100"/>
          <a:sy n="99" d="100"/>
        </p:scale>
        <p:origin x="126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06DFE-78BC-49FF-BE1A-9BBF325A3536}" type="datetimeFigureOut">
              <a:rPr lang="en-US" smtClean="0"/>
              <a:t>1/11/2016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C395E-ECA0-42ED-BB90-DFF60342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6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957333-34B5-47E3-A116-2E784DD6F2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50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more details visit: </a:t>
            </a:r>
          </a:p>
          <a:p>
            <a:r>
              <a:rPr lang="en-US" dirty="0" smtClean="0"/>
              <a:t>http://opensignal.com/reports/2015/08/android-fragmentation/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C395E-ECA0-42ED-BB90-DFF60342CD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85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C395E-ECA0-42ED-BB90-DFF60342CD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96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080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5F95C584-F4F0-4D72-9F63-F4057CADE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71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5F95C584-F4F0-4D72-9F63-F4057CADE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11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003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580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65675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5006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385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1185" y="2750557"/>
            <a:ext cx="5332489" cy="1189022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Testing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/>
        </p:nvSpPr>
        <p:spPr>
          <a:xfrm>
            <a:off x="497391" y="5455189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Telerik Software Academy</a:t>
            </a:r>
          </a:p>
        </p:txBody>
      </p:sp>
      <p:sp>
        <p:nvSpPr>
          <p:cNvPr id="21" name="Text Placeholder 13"/>
          <p:cNvSpPr>
            <a:spLocks noGrp="1"/>
          </p:cNvSpPr>
          <p:nvPr/>
        </p:nvSpPr>
        <p:spPr>
          <a:xfrm>
            <a:off x="497392" y="5759989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3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Text Placeholder 14"/>
          <p:cNvSpPr>
            <a:spLocks noGrp="1"/>
          </p:cNvSpPr>
          <p:nvPr/>
        </p:nvSpPr>
        <p:spPr>
          <a:xfrm>
            <a:off x="497392" y="5080546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Quality Assurance</a:t>
            </a:r>
          </a:p>
        </p:txBody>
      </p:sp>
      <p:pic>
        <p:nvPicPr>
          <p:cNvPr id="1026" name="Picture 2" descr="mobile, phon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91" y="2581773"/>
            <a:ext cx="1546088" cy="154608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vice, mobile, tablet, talk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392" y="4948578"/>
            <a:ext cx="1219200" cy="121920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26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Testing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91402"/>
            <a:ext cx="8686800" cy="5791200"/>
          </a:xfrm>
        </p:spPr>
        <p:txBody>
          <a:bodyPr/>
          <a:lstStyle/>
          <a:p>
            <a:r>
              <a:rPr lang="en-US" sz="3600" dirty="0" smtClean="0"/>
              <a:t>F</a:t>
            </a:r>
            <a:r>
              <a:rPr lang="en-US" dirty="0" smtClean="0"/>
              <a:t>ragmentation of Android devices in picture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97" y="1552546"/>
            <a:ext cx="7713406" cy="501080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860355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Testing Challenge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Capabilities to test</a:t>
            </a:r>
          </a:p>
          <a:p>
            <a:pPr lvl="1"/>
            <a:r>
              <a:rPr lang="en-US" dirty="0"/>
              <a:t>Camera, GPS, voice</a:t>
            </a:r>
          </a:p>
          <a:p>
            <a:pPr lvl="1"/>
            <a:r>
              <a:rPr lang="en-US" dirty="0"/>
              <a:t>Data and power consumption</a:t>
            </a:r>
          </a:p>
          <a:p>
            <a:pPr lvl="1"/>
            <a:r>
              <a:rPr lang="en-US" dirty="0" smtClean="0"/>
              <a:t>Wearables</a:t>
            </a:r>
          </a:p>
          <a:p>
            <a:r>
              <a:rPr lang="en-US" dirty="0" smtClean="0"/>
              <a:t>Quality </a:t>
            </a:r>
            <a:r>
              <a:rPr lang="en-US" dirty="0"/>
              <a:t>is critical</a:t>
            </a:r>
          </a:p>
          <a:p>
            <a:pPr lvl="1"/>
            <a:r>
              <a:rPr lang="en-US" dirty="0"/>
              <a:t>User experience is key to brand perception</a:t>
            </a:r>
          </a:p>
          <a:p>
            <a:pPr lvl="1"/>
            <a:r>
              <a:rPr lang="en-US" dirty="0"/>
              <a:t>You can’t delete negative customer reviews in the App Store/Google Play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641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Testing Challenge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phases in mobile application </a:t>
            </a:r>
            <a:r>
              <a:rPr lang="en-US" dirty="0" smtClean="0"/>
              <a:t>testing</a:t>
            </a:r>
          </a:p>
          <a:p>
            <a:pPr lvl="1"/>
            <a:r>
              <a:rPr lang="en-US" sz="2400" dirty="0" smtClean="0"/>
              <a:t>Key difference: </a:t>
            </a: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Apps needs approval for App Stores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49" y="2088259"/>
            <a:ext cx="7412084" cy="450304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83374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Testing Challenge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98521"/>
            <a:ext cx="8686800" cy="5604410"/>
          </a:xfrm>
        </p:spPr>
        <p:txBody>
          <a:bodyPr/>
          <a:lstStyle/>
          <a:p>
            <a:r>
              <a:rPr lang="en-US" sz="3000" dirty="0"/>
              <a:t>Devices are not as stable as PCs</a:t>
            </a:r>
          </a:p>
          <a:p>
            <a:r>
              <a:rPr lang="en-US" sz="3000" dirty="0"/>
              <a:t>Test tooling is not as mature as tooling for Web/Desktop testing</a:t>
            </a:r>
          </a:p>
          <a:p>
            <a:r>
              <a:rPr lang="en-US" sz="3000" dirty="0" smtClean="0"/>
              <a:t>Cross-platform </a:t>
            </a:r>
            <a:r>
              <a:rPr lang="en-US" sz="3000" dirty="0"/>
              <a:t>testing is </a:t>
            </a:r>
            <a:r>
              <a:rPr lang="en-US" sz="3000" dirty="0" smtClean="0"/>
              <a:t>hard (even with cross-platform tools)</a:t>
            </a:r>
            <a:endParaRPr lang="en-US" sz="3000" dirty="0"/>
          </a:p>
          <a:p>
            <a:pPr lvl="1"/>
            <a:r>
              <a:rPr lang="en-US" sz="2800" dirty="0"/>
              <a:t>Different UI controls </a:t>
            </a:r>
          </a:p>
          <a:p>
            <a:pPr lvl="1"/>
            <a:r>
              <a:rPr lang="en-US" sz="2800" dirty="0"/>
              <a:t>Different accessibility in different OS </a:t>
            </a:r>
          </a:p>
          <a:p>
            <a:pPr lvl="1"/>
            <a:r>
              <a:rPr lang="en-US" sz="2800" dirty="0"/>
              <a:t>Different behavior of Device/Emulator in different OS versions </a:t>
            </a:r>
          </a:p>
          <a:p>
            <a:pPr lvl="1"/>
            <a:r>
              <a:rPr lang="en-US" sz="2800" dirty="0"/>
              <a:t>Different limitations for Devices/Simulators</a:t>
            </a:r>
          </a:p>
        </p:txBody>
      </p:sp>
    </p:spTree>
    <p:extLst>
      <p:ext uri="{BB962C8B-B14F-4D97-AF65-F5344CB8AC3E}">
        <p14:creationId xmlns:p14="http://schemas.microsoft.com/office/powerpoint/2010/main" val="48573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Testing Challenge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52525"/>
            <a:ext cx="8686800" cy="541972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Big Question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Emulators vs. Real </a:t>
            </a:r>
            <a:r>
              <a:rPr lang="en-US" dirty="0" smtClean="0"/>
              <a:t>Devices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429" y="2009715"/>
            <a:ext cx="4931142" cy="441013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739430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Testing Challenge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813659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Android Emulator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700" dirty="0"/>
              <a:t>Android emulator run ARM (or x86) CPU virtual machine, with all the software stack on top of </a:t>
            </a:r>
            <a:r>
              <a:rPr lang="en-US" sz="2700" dirty="0" smtClean="0"/>
              <a:t>it - Linux </a:t>
            </a:r>
            <a:r>
              <a:rPr lang="en-US" sz="2700" dirty="0"/>
              <a:t>kernel, Android system image, </a:t>
            </a:r>
            <a:r>
              <a:rPr lang="en-US" sz="2700" dirty="0" err="1" smtClean="0"/>
              <a:t>etc</a:t>
            </a:r>
            <a:endParaRPr lang="en-US" sz="2700" dirty="0" smtClean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700" dirty="0" smtClean="0"/>
              <a:t>Think </a:t>
            </a:r>
            <a:r>
              <a:rPr lang="en-US" sz="2700" dirty="0"/>
              <a:t>of it as an emulated </a:t>
            </a:r>
            <a:r>
              <a:rPr lang="en-US" sz="2700" dirty="0" smtClean="0"/>
              <a:t>hardware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iOS Simulator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700" dirty="0" smtClean="0"/>
              <a:t>Runs </a:t>
            </a:r>
            <a:r>
              <a:rPr lang="en-US" sz="2700" dirty="0"/>
              <a:t>native code, directly on your </a:t>
            </a:r>
            <a:r>
              <a:rPr lang="en-US" sz="2700" dirty="0" smtClean="0"/>
              <a:t>CPU, </a:t>
            </a:r>
            <a:r>
              <a:rPr lang="en-US" sz="2700" dirty="0"/>
              <a:t>does not emulate an iPhone processor, disk drive, memory </a:t>
            </a:r>
            <a:r>
              <a:rPr lang="en-US" sz="2700" dirty="0" smtClean="0"/>
              <a:t>constraints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700" dirty="0" smtClean="0"/>
              <a:t>The </a:t>
            </a:r>
            <a:r>
              <a:rPr lang="en-US" sz="2700" dirty="0"/>
              <a:t>project is recompiled for architecture of your Mac (not architecture of your iOS phone</a:t>
            </a:r>
            <a:r>
              <a:rPr lang="en-US" sz="2700" dirty="0" smtClean="0"/>
              <a:t>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700" dirty="0" smtClean="0"/>
              <a:t>Simply </a:t>
            </a:r>
            <a:r>
              <a:rPr lang="en-US" sz="2700" dirty="0"/>
              <a:t>emulates all the iOS </a:t>
            </a:r>
            <a:r>
              <a:rPr lang="en-US" sz="2700" dirty="0" smtClean="0"/>
              <a:t>APIs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261458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Testing Challenge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52525"/>
            <a:ext cx="8686800" cy="5419725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Emulators benefits</a:t>
            </a:r>
          </a:p>
          <a:p>
            <a:pPr lvl="1"/>
            <a:r>
              <a:rPr lang="en-US" dirty="0"/>
              <a:t>Faster (if accelerated)</a:t>
            </a:r>
          </a:p>
          <a:p>
            <a:pPr lvl="1"/>
            <a:r>
              <a:rPr lang="en-US" dirty="0"/>
              <a:t>Easy and cheap way to simulate </a:t>
            </a:r>
          </a:p>
          <a:p>
            <a:pPr lvl="2"/>
            <a:r>
              <a:rPr lang="en-US" dirty="0"/>
              <a:t>Different resolutions</a:t>
            </a:r>
          </a:p>
          <a:p>
            <a:pPr lvl="2"/>
            <a:r>
              <a:rPr lang="en-US" dirty="0"/>
              <a:t>Different OS versions</a:t>
            </a:r>
          </a:p>
          <a:p>
            <a:pPr lvl="2"/>
            <a:r>
              <a:rPr lang="en-US" dirty="0"/>
              <a:t>Low battery</a:t>
            </a:r>
          </a:p>
          <a:p>
            <a:pPr lvl="2"/>
            <a:r>
              <a:rPr lang="en-US" dirty="0"/>
              <a:t>Low </a:t>
            </a:r>
            <a:r>
              <a:rPr lang="en-US" dirty="0" smtClean="0"/>
              <a:t>memory</a:t>
            </a:r>
            <a:endParaRPr lang="en-US" dirty="0"/>
          </a:p>
        </p:txBody>
      </p:sp>
      <p:pic>
        <p:nvPicPr>
          <p:cNvPr id="3074" name="Picture 2" descr="http://i.stack.imgur.com/5PPA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26" y="3717757"/>
            <a:ext cx="1733550" cy="238125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984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Testing Challenge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52525"/>
            <a:ext cx="8686800" cy="5419725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Emulators disadvantage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% of real users use emulators</a:t>
            </a:r>
          </a:p>
          <a:p>
            <a:pPr lvl="1"/>
            <a:r>
              <a:rPr lang="en-US" dirty="0"/>
              <a:t>Hardware is different </a:t>
            </a:r>
          </a:p>
          <a:p>
            <a:pPr lvl="1"/>
            <a:r>
              <a:rPr lang="en-US" dirty="0"/>
              <a:t>Emulators are not a good option for testing</a:t>
            </a:r>
          </a:p>
          <a:p>
            <a:pPr lvl="2"/>
            <a:r>
              <a:rPr lang="en-US" dirty="0"/>
              <a:t>Performance</a:t>
            </a:r>
          </a:p>
          <a:p>
            <a:pPr lvl="2"/>
            <a:r>
              <a:rPr lang="en-US" dirty="0"/>
              <a:t>Sensor related things (camera, location, accelerometer)</a:t>
            </a:r>
          </a:p>
          <a:p>
            <a:pPr lvl="2"/>
            <a:r>
              <a:rPr lang="en-US" dirty="0"/>
              <a:t>File level access operations and storage</a:t>
            </a:r>
          </a:p>
        </p:txBody>
      </p:sp>
    </p:spTree>
    <p:extLst>
      <p:ext uri="{BB962C8B-B14F-4D97-AF65-F5344CB8AC3E}">
        <p14:creationId xmlns:p14="http://schemas.microsoft.com/office/powerpoint/2010/main" val="668725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Testing Challenge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52526"/>
            <a:ext cx="8686800" cy="5633286"/>
          </a:xfrm>
        </p:spPr>
        <p:txBody>
          <a:bodyPr/>
          <a:lstStyle/>
          <a:p>
            <a:r>
              <a:rPr lang="en-US" dirty="0" smtClean="0"/>
              <a:t>Android Emulators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pPr lvl="1"/>
            <a:r>
              <a:rPr lang="en-US" sz="2400" dirty="0" smtClean="0"/>
              <a:t>Use Intel HAXM and x86 images to speed up the emulator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79" y="2038534"/>
            <a:ext cx="5519243" cy="368680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4109554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Testing Tools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14401"/>
            <a:ext cx="8686800" cy="565785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Image based approaches 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600" dirty="0" err="1"/>
              <a:t>Sikuli</a:t>
            </a:r>
            <a:endParaRPr lang="en-US" sz="26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Native automation APIs (or wrappers around them) 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600" dirty="0"/>
              <a:t>iOS: Frank, KIF 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600" dirty="0"/>
              <a:t>Android:  Robotium, Espresso, </a:t>
            </a:r>
            <a:r>
              <a:rPr lang="en-US" sz="2600" dirty="0" err="1"/>
              <a:t>Selendroid</a:t>
            </a:r>
            <a:endParaRPr lang="en-US" sz="26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Cross-platform solutions based on native automation APIs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600" dirty="0"/>
              <a:t>Calabash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600" dirty="0"/>
              <a:t>Appium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Cross-platform solutions based on instrumentation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600" dirty="0"/>
              <a:t>Telerik Mobile Testing</a:t>
            </a:r>
          </a:p>
        </p:txBody>
      </p:sp>
    </p:spTree>
    <p:extLst>
      <p:ext uri="{BB962C8B-B14F-4D97-AF65-F5344CB8AC3E}">
        <p14:creationId xmlns:p14="http://schemas.microsoft.com/office/powerpoint/2010/main" val="1604491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3925" y="1376157"/>
            <a:ext cx="7581900" cy="261272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NL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Dimitar Topuzov</a:t>
            </a:r>
            <a:r>
              <a:rPr lang="nl-NL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/>
            </a:r>
            <a:br>
              <a:rPr lang="nl-NL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nl-NL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Principal QA </a:t>
            </a:r>
            <a:r>
              <a:rPr lang="nl-NL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Engineer </a:t>
            </a:r>
            <a:r>
              <a:rPr lang="bg-BG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/>
            </a:r>
            <a:br>
              <a:rPr lang="bg-BG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@NativeScript Team</a:t>
            </a:r>
          </a:p>
          <a:p>
            <a:pPr>
              <a:lnSpc>
                <a:spcPct val="100000"/>
              </a:lnSpc>
            </a:pPr>
            <a:endParaRPr lang="nl-NL" sz="24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nl-NL" sz="24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marL="357188" lvl="1" indent="0">
              <a:buNone/>
            </a:pPr>
            <a:endParaRPr lang="en-US" sz="2600" dirty="0"/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23925" y="4169073"/>
            <a:ext cx="7581900" cy="2612727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nl-NL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Miroslava Ivanova</a:t>
            </a:r>
            <a:br>
              <a:rPr lang="nl-NL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nl-NL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Senior QA Engineer </a:t>
            </a:r>
            <a:r>
              <a:rPr lang="bg-BG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/>
            </a:r>
            <a:br>
              <a:rPr lang="bg-BG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@iOS Team</a:t>
            </a:r>
          </a:p>
          <a:p>
            <a:pPr>
              <a:lnSpc>
                <a:spcPct val="100000"/>
              </a:lnSpc>
            </a:pPr>
            <a:endParaRPr lang="nl-NL" sz="24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marL="0" indent="0">
              <a:lnSpc>
                <a:spcPct val="100000"/>
              </a:lnSpc>
              <a:buFont typeface="Wingdings 2" pitchFamily="18" charset="2"/>
              <a:buNone/>
            </a:pPr>
            <a:endParaRPr lang="nl-NL" sz="24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marL="357188" lvl="1" indent="0">
              <a:buFont typeface="Wingdings 2" pitchFamily="18" charset="2"/>
              <a:buNone/>
            </a:pPr>
            <a:endParaRPr lang="en-US" sz="2600" dirty="0" smtClean="0"/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 2" pitchFamily="18" charset="2"/>
              <a:buNone/>
            </a:pP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303" y="1376157"/>
            <a:ext cx="1477556" cy="177165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8" t="23617" r="28706" b="3399"/>
          <a:stretch/>
        </p:blipFill>
        <p:spPr>
          <a:xfrm>
            <a:off x="6114977" y="4169073"/>
            <a:ext cx="1626670" cy="186730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63628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90600"/>
          </a:xfrm>
        </p:spPr>
        <p:txBody>
          <a:bodyPr/>
          <a:lstStyle/>
          <a:p>
            <a:r>
              <a:rPr lang="en-US" dirty="0"/>
              <a:t>Device </a:t>
            </a:r>
            <a:r>
              <a:rPr lang="en-US" dirty="0" smtClean="0"/>
              <a:t>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dirty="0" smtClean="0"/>
              <a:t>What is a device cloud?</a:t>
            </a:r>
          </a:p>
          <a:p>
            <a:r>
              <a:rPr lang="en-US" dirty="0" smtClean="0"/>
              <a:t>Providers</a:t>
            </a:r>
            <a:endParaRPr lang="en-US" dirty="0"/>
          </a:p>
          <a:p>
            <a:pPr lvl="1"/>
            <a:r>
              <a:rPr lang="en-US" dirty="0"/>
              <a:t>Sauce Labs</a:t>
            </a:r>
          </a:p>
          <a:p>
            <a:pPr lvl="1"/>
            <a:r>
              <a:rPr lang="en-US" dirty="0" err="1" smtClean="0"/>
              <a:t>Bitbar</a:t>
            </a:r>
            <a:endParaRPr lang="en-US" dirty="0"/>
          </a:p>
          <a:p>
            <a:pPr lvl="1"/>
            <a:r>
              <a:rPr lang="en-US" dirty="0" err="1" smtClean="0"/>
              <a:t>Etherios</a:t>
            </a:r>
            <a:endParaRPr lang="en-US" dirty="0" smtClean="0"/>
          </a:p>
          <a:p>
            <a:pPr lvl="1"/>
            <a:r>
              <a:rPr lang="en-US" dirty="0" err="1" smtClean="0"/>
              <a:t>Xamarin</a:t>
            </a:r>
            <a:r>
              <a:rPr lang="en-US" dirty="0" smtClean="0"/>
              <a:t> cloud</a:t>
            </a:r>
          </a:p>
          <a:p>
            <a:pPr lvl="1"/>
            <a:r>
              <a:rPr lang="en-US" dirty="0" smtClean="0"/>
              <a:t>(soon) Google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3074" name="Picture 2" descr="https://openclipart.org/image/300px/svg_to_png/17666/rgtaylor_csc_net_wan_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296" y="4912996"/>
            <a:ext cx="1769019" cy="93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78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398745"/>
            <a:ext cx="7924800" cy="1089259"/>
          </a:xfrm>
        </p:spPr>
        <p:txBody>
          <a:bodyPr/>
          <a:lstStyle/>
          <a:p>
            <a:r>
              <a:rPr lang="en-US" dirty="0" smtClean="0"/>
              <a:t>iOS Demo</a:t>
            </a:r>
            <a:endParaRPr lang="en-US" dirty="0"/>
          </a:p>
        </p:txBody>
      </p:sp>
      <p:sp>
        <p:nvSpPr>
          <p:cNvPr id="5" name="AutoShape 2" descr="https://upload.wikimedia.org/wikipedia/commons/f/fa/Balanced_scale_of_Justice.svg"/>
          <p:cNvSpPr>
            <a:spLocks noChangeAspect="1" noChangeArrowheads="1"/>
          </p:cNvSpPr>
          <p:nvPr/>
        </p:nvSpPr>
        <p:spPr bwMode="auto">
          <a:xfrm>
            <a:off x="155575" y="-144463"/>
            <a:ext cx="2049456" cy="20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http://canavesi.com.uy/wp-content/uploads/2015/10/ios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548" y="982454"/>
            <a:ext cx="2992905" cy="2992906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81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Xcode</a:t>
            </a:r>
            <a:r>
              <a:rPr lang="en-US" dirty="0" smtClean="0"/>
              <a:t> UI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2" charset="2"/>
              <a:buChar char=""/>
            </a:pPr>
            <a:r>
              <a:rPr lang="en-US" dirty="0" smtClean="0"/>
              <a:t>UI Testing for iOS</a:t>
            </a:r>
            <a:endParaRPr lang="en-US" sz="2800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Find and interact with UI </a:t>
            </a:r>
            <a:r>
              <a:rPr lang="en-US" dirty="0" smtClean="0"/>
              <a:t>elements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Validate UI properties and states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Recording</a:t>
            </a:r>
            <a:endParaRPr lang="en-US" dirty="0"/>
          </a:p>
          <a:p>
            <a:pPr>
              <a:buFont typeface="Wingdings 2" charset="2"/>
              <a:buChar char=""/>
            </a:pPr>
            <a:r>
              <a:rPr lang="en-US" dirty="0" smtClean="0"/>
              <a:t>Requirements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UI </a:t>
            </a:r>
            <a:r>
              <a:rPr lang="en-US" dirty="0"/>
              <a:t>testing depends on new OS </a:t>
            </a:r>
            <a:r>
              <a:rPr lang="en-US" dirty="0" smtClean="0"/>
              <a:t>features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iOS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/>
              <a:t>, OS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10.11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iOS </a:t>
            </a:r>
            <a:r>
              <a:rPr lang="en-US" dirty="0"/>
              <a:t>devices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25832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XCTest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Test case subclasses</a:t>
            </a:r>
          </a:p>
          <a:p>
            <a:r>
              <a:rPr lang="en-US" dirty="0" smtClean="0"/>
              <a:t> Test methods</a:t>
            </a:r>
          </a:p>
          <a:p>
            <a:r>
              <a:rPr lang="en-US" dirty="0" smtClean="0"/>
              <a:t>Assertions</a:t>
            </a:r>
          </a:p>
          <a:p>
            <a:r>
              <a:rPr lang="en-US" dirty="0" smtClean="0"/>
              <a:t>Integrated with </a:t>
            </a:r>
            <a:r>
              <a:rPr lang="en-US" dirty="0" err="1" smtClean="0"/>
              <a:t>Xcode</a:t>
            </a:r>
            <a:endParaRPr lang="en-US" dirty="0" smtClean="0"/>
          </a:p>
          <a:p>
            <a:r>
              <a:rPr lang="en-US" dirty="0" smtClean="0"/>
              <a:t>CI via </a:t>
            </a:r>
            <a:r>
              <a:rPr lang="en-US" dirty="0" err="1" smtClean="0"/>
              <a:t>Xcode</a:t>
            </a:r>
            <a:r>
              <a:rPr lang="en-US" dirty="0" smtClean="0"/>
              <a:t> Server and </a:t>
            </a:r>
            <a:r>
              <a:rPr lang="en-US" dirty="0" err="1" smtClean="0"/>
              <a:t>xcodebuild</a:t>
            </a:r>
            <a:endParaRPr lang="en-US" dirty="0" smtClean="0"/>
          </a:p>
          <a:p>
            <a:r>
              <a:rPr lang="en-US" dirty="0" smtClean="0"/>
              <a:t>Support Swift and </a:t>
            </a:r>
            <a:r>
              <a:rPr lang="en-US" dirty="0" err="1" smtClean="0"/>
              <a:t>Obective</a:t>
            </a:r>
            <a:r>
              <a:rPr lang="en-US" dirty="0" smtClean="0"/>
              <a:t>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93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57175"/>
            <a:ext cx="8686800" cy="5791200"/>
          </a:xfrm>
        </p:spPr>
        <p:txBody>
          <a:bodyPr/>
          <a:lstStyle/>
          <a:p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XCUIApplication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proxy for the application you are testing</a:t>
            </a:r>
          </a:p>
          <a:p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XCUIElements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proxy for the  UI Elements for the application </a:t>
            </a:r>
          </a:p>
          <a:p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XCUIElementsQuery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you use element queries when you want to find elements </a:t>
            </a:r>
          </a:p>
        </p:txBody>
      </p:sp>
    </p:spTree>
    <p:extLst>
      <p:ext uri="{BB962C8B-B14F-4D97-AF65-F5344CB8AC3E}">
        <p14:creationId xmlns:p14="http://schemas.microsoft.com/office/powerpoint/2010/main" val="1281382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Xcode</a:t>
            </a:r>
            <a:r>
              <a:rPr lang="en-US" dirty="0" smtClean="0"/>
              <a:t> 7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44" y="1203656"/>
            <a:ext cx="7157414" cy="5047653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5915989" y="4512331"/>
            <a:ext cx="2999411" cy="953453"/>
          </a:xfrm>
          <a:prstGeom prst="wedgeRoundRectCallout">
            <a:avLst>
              <a:gd name="adj1" fmla="val -81281"/>
              <a:gd name="adj2" fmla="val -2739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Include your UI Tests</a:t>
            </a:r>
            <a:endParaRPr lang="en-US" sz="28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2916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Xcode</a:t>
            </a:r>
            <a:r>
              <a:rPr lang="en-US" dirty="0" smtClean="0"/>
              <a:t> 7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35318"/>
            <a:ext cx="8686800" cy="4442198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102367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398745"/>
            <a:ext cx="7924800" cy="1089259"/>
          </a:xfrm>
        </p:spPr>
        <p:txBody>
          <a:bodyPr/>
          <a:lstStyle/>
          <a:p>
            <a:r>
              <a:rPr lang="en-US" dirty="0" smtClean="0"/>
              <a:t>Android Demo</a:t>
            </a:r>
            <a:endParaRPr lang="en-US" dirty="0"/>
          </a:p>
        </p:txBody>
      </p:sp>
      <p:sp>
        <p:nvSpPr>
          <p:cNvPr id="5" name="AutoShape 2" descr="https://upload.wikimedia.org/wikipedia/commons/f/fa/Balanced_scale_of_Justice.svg"/>
          <p:cNvSpPr>
            <a:spLocks noChangeAspect="1" noChangeArrowheads="1"/>
          </p:cNvSpPr>
          <p:nvPr/>
        </p:nvSpPr>
        <p:spPr bwMode="auto">
          <a:xfrm>
            <a:off x="155575" y="-144463"/>
            <a:ext cx="2049456" cy="20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http://opendatakosovo.org/wp-content/uploads/2015/08/android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389" y="1332138"/>
            <a:ext cx="2643222" cy="2643222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82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Appium is 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open-source</a:t>
            </a:r>
            <a:r>
              <a:rPr lang="en-US" dirty="0"/>
              <a:t> tool for automating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native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mobile web</a:t>
            </a:r>
            <a:r>
              <a:rPr lang="en-US" dirty="0"/>
              <a:t>,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hybrid</a:t>
            </a:r>
            <a:r>
              <a:rPr lang="en-US" dirty="0"/>
              <a:t> applications 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iOS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Android</a:t>
            </a:r>
            <a:r>
              <a:rPr lang="en-US" dirty="0"/>
              <a:t> platforms</a:t>
            </a:r>
          </a:p>
          <a:p>
            <a:r>
              <a:rPr lang="en-US" dirty="0"/>
              <a:t>Appium Philosophy</a:t>
            </a:r>
          </a:p>
          <a:p>
            <a:pPr lvl="1"/>
            <a:r>
              <a:rPr lang="en-US" dirty="0"/>
              <a:t>Do not modify app under test</a:t>
            </a:r>
          </a:p>
          <a:p>
            <a:pPr lvl="1"/>
            <a:r>
              <a:rPr lang="en-US" dirty="0"/>
              <a:t>Write tests using any modern language and testing framework</a:t>
            </a:r>
          </a:p>
          <a:p>
            <a:pPr lvl="1"/>
            <a:r>
              <a:rPr lang="en-US" dirty="0"/>
              <a:t>Do not reinvent the wheel when it comes to automation APIs</a:t>
            </a:r>
          </a:p>
          <a:p>
            <a:pPr lvl="1"/>
            <a:r>
              <a:rPr lang="en-US" dirty="0"/>
              <a:t>Open source</a:t>
            </a:r>
          </a:p>
        </p:txBody>
      </p:sp>
    </p:spTree>
    <p:extLst>
      <p:ext uri="{BB962C8B-B14F-4D97-AF65-F5344CB8AC3E}">
        <p14:creationId xmlns:p14="http://schemas.microsoft.com/office/powerpoint/2010/main" val="216034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Appium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90550"/>
          </a:xfrm>
        </p:spPr>
        <p:txBody>
          <a:bodyPr/>
          <a:lstStyle/>
          <a:p>
            <a:r>
              <a:rPr lang="en-US" dirty="0" smtClean="0"/>
              <a:t>Appium Architecture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57" y="1618348"/>
            <a:ext cx="7951288" cy="480150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93322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87567"/>
            <a:ext cx="8686800" cy="5911616"/>
          </a:xfrm>
        </p:spPr>
        <p:txBody>
          <a:bodyPr/>
          <a:lstStyle/>
          <a:p>
            <a:r>
              <a:rPr lang="en-US" dirty="0" smtClean="0"/>
              <a:t>Types of mobile apps</a:t>
            </a:r>
          </a:p>
          <a:p>
            <a:pPr lvl="1"/>
            <a:r>
              <a:rPr lang="en-US" dirty="0" smtClean="0"/>
              <a:t>Native / Hybrid / Mobile Web</a:t>
            </a:r>
          </a:p>
          <a:p>
            <a:r>
              <a:rPr lang="en-US" dirty="0" smtClean="0"/>
              <a:t>Challenges testing mobile apps</a:t>
            </a:r>
          </a:p>
          <a:p>
            <a:pPr lvl="1"/>
            <a:r>
              <a:rPr lang="en-US" dirty="0" smtClean="0"/>
              <a:t>Device and OS fragmentation</a:t>
            </a:r>
          </a:p>
          <a:p>
            <a:pPr lvl="1"/>
            <a:r>
              <a:rPr lang="en-US" dirty="0" smtClean="0"/>
              <a:t>Tooling is still not as mature as tooling for Web Testing</a:t>
            </a:r>
          </a:p>
        </p:txBody>
      </p:sp>
      <p:pic>
        <p:nvPicPr>
          <p:cNvPr id="4" name="Picture 2" descr="http://www.colophon.com/gallery/gelman/library/toc-gelma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926" y="4894991"/>
            <a:ext cx="2246065" cy="152505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741254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 UI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827770"/>
            <a:ext cx="8686800" cy="5794409"/>
          </a:xfrm>
        </p:spPr>
        <p:txBody>
          <a:bodyPr/>
          <a:lstStyle/>
          <a:p>
            <a:r>
              <a:rPr lang="en-US" dirty="0" smtClean="0"/>
              <a:t>Inspectors</a:t>
            </a:r>
          </a:p>
          <a:p>
            <a:pPr lvl="1"/>
            <a:r>
              <a:rPr lang="en-US" dirty="0" smtClean="0"/>
              <a:t>Appium Build-in inspector</a:t>
            </a:r>
          </a:p>
          <a:p>
            <a:pPr lvl="2"/>
            <a:r>
              <a:rPr lang="en-US" sz="2600" dirty="0" err="1" smtClean="0"/>
              <a:t>RichUI</a:t>
            </a:r>
            <a:endParaRPr lang="en-US" sz="2600" dirty="0" smtClean="0"/>
          </a:p>
          <a:p>
            <a:pPr lvl="2"/>
            <a:r>
              <a:rPr lang="en-US" sz="2600" dirty="0" smtClean="0"/>
              <a:t>Inspect both Android and iOS</a:t>
            </a:r>
          </a:p>
          <a:p>
            <a:pPr lvl="2"/>
            <a:r>
              <a:rPr lang="en-US" sz="2600" dirty="0" smtClean="0"/>
              <a:t>Can use it like playground for testing locators</a:t>
            </a:r>
          </a:p>
          <a:p>
            <a:pPr lvl="2"/>
            <a:r>
              <a:rPr lang="en-US" sz="2600" dirty="0" smtClean="0"/>
              <a:t>Basic record/replay available</a:t>
            </a:r>
          </a:p>
          <a:p>
            <a:pPr lvl="2"/>
            <a:r>
              <a:rPr lang="en-US" sz="2600" dirty="0" smtClean="0"/>
              <a:t>Available only for OSX</a:t>
            </a:r>
          </a:p>
          <a:p>
            <a:pPr lvl="1"/>
            <a:r>
              <a:rPr lang="en-US" dirty="0" smtClean="0"/>
              <a:t>Android </a:t>
            </a:r>
            <a:r>
              <a:rPr lang="en-US" dirty="0" err="1"/>
              <a:t>UIAutomatorViewer</a:t>
            </a:r>
            <a:endParaRPr lang="en-US" dirty="0"/>
          </a:p>
          <a:p>
            <a:pPr lvl="2"/>
            <a:r>
              <a:rPr lang="en-US" sz="2600" dirty="0" smtClean="0"/>
              <a:t>Inspect only Android</a:t>
            </a:r>
          </a:p>
          <a:p>
            <a:pPr lvl="2"/>
            <a:r>
              <a:rPr lang="en-US" sz="2600" dirty="0" smtClean="0"/>
              <a:t>Available for all OSs</a:t>
            </a:r>
          </a:p>
        </p:txBody>
      </p:sp>
    </p:spTree>
    <p:extLst>
      <p:ext uri="{BB962C8B-B14F-4D97-AF65-F5344CB8AC3E}">
        <p14:creationId xmlns:p14="http://schemas.microsoft.com/office/powerpoint/2010/main" val="31875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15926"/>
            <a:ext cx="8686800" cy="5791200"/>
          </a:xfrm>
        </p:spPr>
        <p:txBody>
          <a:bodyPr/>
          <a:lstStyle/>
          <a:p>
            <a:r>
              <a:rPr lang="en-US" sz="3000" dirty="0" smtClean="0"/>
              <a:t>Avoid mobile testing </a:t>
            </a:r>
            <a:r>
              <a:rPr lang="en-US" sz="3000" dirty="0" smtClean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sz="2800" dirty="0" smtClean="0">
                <a:sym typeface="Wingdings" panose="05000000000000000000" pitchFamily="2" charset="2"/>
              </a:rPr>
              <a:t>It is hard, it is slow and it is flaky</a:t>
            </a:r>
          </a:p>
          <a:p>
            <a:r>
              <a:rPr lang="en-US" sz="3000" dirty="0" smtClean="0">
                <a:sym typeface="Wingdings" panose="05000000000000000000" pitchFamily="2" charset="2"/>
              </a:rPr>
              <a:t>Forget about Windows (if possible)</a:t>
            </a:r>
          </a:p>
          <a:p>
            <a:pPr lvl="1"/>
            <a:r>
              <a:rPr lang="en-US" sz="2800" dirty="0" smtClean="0">
                <a:sym typeface="Wingdings" panose="05000000000000000000" pitchFamily="2" charset="2"/>
              </a:rPr>
              <a:t>iOS usually can be tested only from OSX</a:t>
            </a:r>
          </a:p>
          <a:p>
            <a:pPr lvl="1"/>
            <a:r>
              <a:rPr lang="en-US" sz="2800" dirty="0" smtClean="0">
                <a:sym typeface="Wingdings" panose="05000000000000000000" pitchFamily="2" charset="2"/>
              </a:rPr>
              <a:t>A lot of tools are not available for Windows</a:t>
            </a:r>
          </a:p>
          <a:p>
            <a:r>
              <a:rPr lang="en-US" sz="3000" dirty="0" smtClean="0">
                <a:sym typeface="Wingdings" panose="05000000000000000000" pitchFamily="2" charset="2"/>
              </a:rPr>
              <a:t>Get powerful hardware</a:t>
            </a:r>
          </a:p>
          <a:p>
            <a:pPr lvl="1"/>
            <a:r>
              <a:rPr lang="en-US" sz="2800" dirty="0" smtClean="0">
                <a:sym typeface="Wingdings" panose="05000000000000000000" pitchFamily="2" charset="2"/>
              </a:rPr>
              <a:t>Execution time (specially for emulators) improves a lot with SSD and fast CPU/RAM</a:t>
            </a:r>
          </a:p>
          <a:p>
            <a:r>
              <a:rPr lang="en-US" sz="3000" dirty="0" smtClean="0">
                <a:sym typeface="Wingdings" panose="05000000000000000000" pitchFamily="2" charset="2"/>
              </a:rPr>
              <a:t>Run some tests on real devices</a:t>
            </a:r>
          </a:p>
          <a:p>
            <a:pPr lvl="1"/>
            <a:r>
              <a:rPr lang="en-US" sz="2800" dirty="0" smtClean="0">
                <a:sym typeface="Wingdings" panose="05000000000000000000" pitchFamily="2" charset="2"/>
              </a:rPr>
              <a:t>Remember –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0</a:t>
            </a:r>
            <a:r>
              <a:rPr lang="en-US" sz="2800" dirty="0" smtClean="0">
                <a:sym typeface="Wingdings" panose="05000000000000000000" pitchFamily="2" charset="2"/>
              </a:rPr>
              <a:t>% of real users use emulators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47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Testing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89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76324"/>
            <a:ext cx="8686800" cy="5629275"/>
          </a:xfrm>
        </p:spPr>
        <p:txBody>
          <a:bodyPr/>
          <a:lstStyle/>
          <a:p>
            <a:r>
              <a:rPr lang="en-US" dirty="0"/>
              <a:t>Automation tools</a:t>
            </a:r>
          </a:p>
          <a:p>
            <a:pPr lvl="1"/>
            <a:r>
              <a:rPr lang="en-US" dirty="0"/>
              <a:t>Based on accessibility APIs</a:t>
            </a:r>
          </a:p>
          <a:p>
            <a:pPr lvl="1"/>
            <a:r>
              <a:rPr lang="en-US" dirty="0"/>
              <a:t>Based on image recognition</a:t>
            </a:r>
          </a:p>
          <a:p>
            <a:pPr lvl="1"/>
            <a:r>
              <a:rPr lang="en-US" dirty="0"/>
              <a:t>Based on instrumentation of app under </a:t>
            </a:r>
            <a:r>
              <a:rPr lang="en-US" dirty="0" smtClean="0"/>
              <a:t>test</a:t>
            </a:r>
          </a:p>
          <a:p>
            <a:r>
              <a:rPr lang="en-US" dirty="0" smtClean="0"/>
              <a:t>Demos</a:t>
            </a:r>
          </a:p>
          <a:p>
            <a:pPr lvl="1"/>
            <a:r>
              <a:rPr lang="en-US" dirty="0" smtClean="0"/>
              <a:t>Testing native iOS apps with </a:t>
            </a:r>
            <a:r>
              <a:rPr lang="en-US" dirty="0" err="1" smtClean="0"/>
              <a:t>Xcode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Testing native Android apps with Appium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682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98897"/>
            <a:ext cx="8686800" cy="57912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Native applications</a:t>
            </a:r>
          </a:p>
          <a:p>
            <a:pPr lvl="1"/>
            <a:r>
              <a:rPr lang="en-US" sz="2800" dirty="0"/>
              <a:t>Can take full advantage of all the device features </a:t>
            </a:r>
            <a:r>
              <a:rPr lang="en-US" sz="2800" dirty="0">
                <a:solidFill>
                  <a:srgbClr val="EBFFD2"/>
                </a:solidFill>
              </a:rPr>
              <a:t>–</a:t>
            </a:r>
            <a:r>
              <a:rPr lang="en-US" sz="2800" dirty="0">
                <a:solidFill>
                  <a:srgbClr val="EBFFC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2800" dirty="0" smtClean="0"/>
              <a:t>camera</a:t>
            </a:r>
            <a:r>
              <a:rPr lang="en-US" sz="2800" dirty="0"/>
              <a:t>, GPS, accelerometer, compass and so </a:t>
            </a:r>
            <a:r>
              <a:rPr lang="en-US" sz="2800" dirty="0" smtClean="0"/>
              <a:t>on</a:t>
            </a:r>
          </a:p>
          <a:p>
            <a:pPr lvl="1"/>
            <a:r>
              <a:rPr lang="en-US" sz="2800" dirty="0" smtClean="0"/>
              <a:t>Available at application </a:t>
            </a:r>
            <a:r>
              <a:rPr lang="en-US" sz="2800" dirty="0"/>
              <a:t>store (such as Google Play or Apple’s App Store</a:t>
            </a:r>
            <a:r>
              <a:rPr lang="en-US" sz="2800" dirty="0" smtClean="0"/>
              <a:t>)</a:t>
            </a:r>
          </a:p>
          <a:p>
            <a:pPr lvl="1"/>
            <a:r>
              <a:rPr lang="en-US" sz="2800" dirty="0" smtClean="0"/>
              <a:t>Usually </a:t>
            </a:r>
            <a:r>
              <a:rPr lang="en-US" sz="2800" dirty="0"/>
              <a:t>developed as separate app for each platform (Java for Android and </a:t>
            </a:r>
            <a:r>
              <a:rPr lang="en-US" sz="2800" dirty="0" err="1"/>
              <a:t>ObjectiveC</a:t>
            </a:r>
            <a:r>
              <a:rPr lang="en-US" sz="2800" dirty="0"/>
              <a:t> or Swift for iOS</a:t>
            </a:r>
            <a:r>
              <a:rPr lang="en-US" sz="2800" dirty="0" smtClean="0"/>
              <a:t>) </a:t>
            </a:r>
          </a:p>
          <a:p>
            <a:pPr lvl="1"/>
            <a:r>
              <a:rPr lang="en-US" sz="2800" dirty="0" smtClean="0"/>
              <a:t>Recently some vendors provide frameworks for cross platform native mobile development, for example: </a:t>
            </a:r>
            <a:r>
              <a:rPr lang="en-US" sz="2800" dirty="0" err="1" smtClean="0"/>
              <a:t>Xamarin</a:t>
            </a:r>
            <a:r>
              <a:rPr lang="en-US" sz="2800" dirty="0" smtClean="0"/>
              <a:t>, ReactNative, NativeScript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8303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Hybrid applications</a:t>
            </a:r>
          </a:p>
          <a:p>
            <a:pPr lvl="1"/>
            <a:r>
              <a:rPr lang="en-US" dirty="0"/>
              <a:t>Hybrid apps are part native apps, part web </a:t>
            </a:r>
            <a:r>
              <a:rPr lang="en-US" dirty="0" smtClean="0"/>
              <a:t>apps</a:t>
            </a:r>
          </a:p>
          <a:p>
            <a:pPr lvl="1"/>
            <a:r>
              <a:rPr lang="en-US" dirty="0"/>
              <a:t>Live in an app store and can take advantage of the many device </a:t>
            </a:r>
            <a:r>
              <a:rPr lang="en-US" dirty="0" smtClean="0"/>
              <a:t>features</a:t>
            </a:r>
            <a:endParaRPr lang="en-US" dirty="0"/>
          </a:p>
          <a:p>
            <a:pPr lvl="1"/>
            <a:r>
              <a:rPr lang="en-US" dirty="0"/>
              <a:t>Rely on HTML being rendered in a browser embedded within the </a:t>
            </a:r>
            <a:r>
              <a:rPr lang="en-US" dirty="0" smtClean="0"/>
              <a:t>app</a:t>
            </a:r>
          </a:p>
          <a:p>
            <a:pPr lvl="1"/>
            <a:r>
              <a:rPr lang="en-US" dirty="0"/>
              <a:t>Allow cross-platform development and thus significantly reduce development costs</a:t>
            </a:r>
          </a:p>
        </p:txBody>
      </p:sp>
    </p:spTree>
    <p:extLst>
      <p:ext uri="{BB962C8B-B14F-4D97-AF65-F5344CB8AC3E}">
        <p14:creationId xmlns:p14="http://schemas.microsoft.com/office/powerpoint/2010/main" val="966961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Mobile web applications</a:t>
            </a:r>
          </a:p>
          <a:p>
            <a:pPr lvl="1"/>
            <a:r>
              <a:rPr lang="en-US" dirty="0"/>
              <a:t>A web app is an app written in web code that is similar to a website but more interactive so it feels like an app on mobile </a:t>
            </a:r>
            <a:r>
              <a:rPr lang="en-US" dirty="0" smtClean="0"/>
              <a:t>devices</a:t>
            </a:r>
          </a:p>
          <a:p>
            <a:pPr lvl="1"/>
            <a:r>
              <a:rPr lang="en-US" dirty="0"/>
              <a:t>A web app is typically the most inexpensive </a:t>
            </a:r>
            <a:r>
              <a:rPr lang="en-US" dirty="0" smtClean="0"/>
              <a:t>option</a:t>
            </a:r>
          </a:p>
          <a:p>
            <a:pPr lvl="1"/>
            <a:r>
              <a:rPr lang="en-US" dirty="0" smtClean="0"/>
              <a:t>Cannot </a:t>
            </a:r>
            <a:r>
              <a:rPr lang="en-US" dirty="0"/>
              <a:t>be distributed through native app stores like the App Store or Google </a:t>
            </a:r>
            <a:r>
              <a:rPr lang="en-US" dirty="0" smtClean="0"/>
              <a:t>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15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Table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473558"/>
              </p:ext>
            </p:extLst>
          </p:nvPr>
        </p:nvGraphicFramePr>
        <p:xfrm>
          <a:off x="616017" y="770016"/>
          <a:ext cx="7924850" cy="5915030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1717780"/>
                <a:gridCol w="1562703"/>
                <a:gridCol w="2019981"/>
                <a:gridCol w="2624386"/>
              </a:tblGrid>
              <a:tr h="3243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22222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Native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Hybrid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294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App Features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Graphics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Native APIs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HTML, Canvas, SVG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HTML, Canvas, SVG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Performance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Fast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Slow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Slow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130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Native look and feel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Native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Emulated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Emulated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Distribution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AppStore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AppStore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Device Access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Camera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Notifications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Contacts, calendar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130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Offline storage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Secure file storage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Secure file system, shared SQL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Shared SQL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Geolocation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Gestures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Swipe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Pinch, spread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130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Connectivity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Online and offline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Online and offline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Mostly online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130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Development skills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ObjectiveC, Java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HTML5, CSS, </a:t>
                      </a:r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HTML5, CSS, </a:t>
                      </a:r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877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Testing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Fragmentation of mobile devices</a:t>
            </a:r>
          </a:p>
          <a:p>
            <a:pPr lvl="1"/>
            <a:r>
              <a:rPr lang="en-US" dirty="0" smtClean="0"/>
              <a:t>40+ iOS devices</a:t>
            </a:r>
          </a:p>
          <a:p>
            <a:pPr lvl="1"/>
            <a:r>
              <a:rPr lang="en-US" dirty="0" smtClean="0"/>
              <a:t>18K+ Android devices</a:t>
            </a:r>
          </a:p>
          <a:p>
            <a:pPr lvl="1"/>
            <a:r>
              <a:rPr lang="en-US" dirty="0" smtClean="0"/>
              <a:t>Different hardware and screen sizes</a:t>
            </a:r>
          </a:p>
          <a:p>
            <a:pPr lvl="1"/>
            <a:r>
              <a:rPr lang="en-US" dirty="0" smtClean="0"/>
              <a:t>Different network types (</a:t>
            </a:r>
            <a:r>
              <a:rPr lang="en-US" dirty="0"/>
              <a:t>2G, 3G, 4G or </a:t>
            </a:r>
            <a:r>
              <a:rPr lang="en-US" dirty="0" smtClean="0"/>
              <a:t>WIFI)</a:t>
            </a:r>
          </a:p>
          <a:p>
            <a:pPr lvl="1"/>
            <a:r>
              <a:rPr lang="en-US" dirty="0" smtClean="0"/>
              <a:t>Different OS</a:t>
            </a:r>
          </a:p>
          <a:p>
            <a:pPr lvl="2"/>
            <a:r>
              <a:rPr lang="en-US" dirty="0" smtClean="0"/>
              <a:t>Android</a:t>
            </a:r>
          </a:p>
          <a:p>
            <a:pPr lvl="2"/>
            <a:r>
              <a:rPr lang="en-US" dirty="0" smtClean="0"/>
              <a:t>iOS</a:t>
            </a:r>
          </a:p>
          <a:p>
            <a:pPr lvl="2"/>
            <a:r>
              <a:rPr lang="en-US" dirty="0" smtClean="0"/>
              <a:t>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6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14880</TotalTime>
  <Words>1054</Words>
  <Application>Microsoft Office PowerPoint</Application>
  <PresentationFormat>On-screen Show (4:3)</PresentationFormat>
  <Paragraphs>280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Calibri</vt:lpstr>
      <vt:lpstr>Cambria</vt:lpstr>
      <vt:lpstr>Consolas</vt:lpstr>
      <vt:lpstr>Corbel</vt:lpstr>
      <vt:lpstr>Wingdings</vt:lpstr>
      <vt:lpstr>Wingdings 2</vt:lpstr>
      <vt:lpstr>Telerik Academy Theme</vt:lpstr>
      <vt:lpstr>Mobile Testing </vt:lpstr>
      <vt:lpstr>Lectors</vt:lpstr>
      <vt:lpstr>Table of Contents</vt:lpstr>
      <vt:lpstr>Table of Contents</vt:lpstr>
      <vt:lpstr>Mobile Apps</vt:lpstr>
      <vt:lpstr>Mobile Apps</vt:lpstr>
      <vt:lpstr>Mobile Apps</vt:lpstr>
      <vt:lpstr>Summary Table</vt:lpstr>
      <vt:lpstr>Mobile Testing Challenge</vt:lpstr>
      <vt:lpstr>Mobile Testing Challenge</vt:lpstr>
      <vt:lpstr>Mobile Testing Challenge</vt:lpstr>
      <vt:lpstr>Mobile Testing Challenge</vt:lpstr>
      <vt:lpstr>Mobile Testing Challenge</vt:lpstr>
      <vt:lpstr>Mobile Testing Challenge</vt:lpstr>
      <vt:lpstr>Mobile Testing Challenge</vt:lpstr>
      <vt:lpstr>Mobile Testing Challenge</vt:lpstr>
      <vt:lpstr>Mobile Testing Challenge</vt:lpstr>
      <vt:lpstr>Mobile Testing Challenge</vt:lpstr>
      <vt:lpstr>Mobile Testing Tools</vt:lpstr>
      <vt:lpstr>Device Cloud</vt:lpstr>
      <vt:lpstr>iOS Demo</vt:lpstr>
      <vt:lpstr>Xcode UI Testing</vt:lpstr>
      <vt:lpstr>XCTest</vt:lpstr>
      <vt:lpstr>APIs</vt:lpstr>
      <vt:lpstr>Xcode 7 </vt:lpstr>
      <vt:lpstr>Xcode 7</vt:lpstr>
      <vt:lpstr>Android Demo</vt:lpstr>
      <vt:lpstr>Appium</vt:lpstr>
      <vt:lpstr>Appium</vt:lpstr>
      <vt:lpstr>Inspect UI</vt:lpstr>
      <vt:lpstr>Lessons Learned</vt:lpstr>
      <vt:lpstr>Mobile Testing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Selenium</dc:title>
  <dc:creator>Asya Georgieva</dc:creator>
  <cp:lastModifiedBy>Asya Georgieva</cp:lastModifiedBy>
  <cp:revision>210</cp:revision>
  <dcterms:created xsi:type="dcterms:W3CDTF">2013-02-15T12:37:52Z</dcterms:created>
  <dcterms:modified xsi:type="dcterms:W3CDTF">2016-01-11T15:01:30Z</dcterms:modified>
</cp:coreProperties>
</file>